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3" r:id="rId3"/>
    <p:sldId id="271" r:id="rId4"/>
    <p:sldId id="272" r:id="rId5"/>
    <p:sldId id="282" r:id="rId6"/>
    <p:sldId id="276" r:id="rId7"/>
    <p:sldId id="281" r:id="rId8"/>
    <p:sldId id="259" r:id="rId9"/>
    <p:sldId id="268" r:id="rId10"/>
    <p:sldId id="283" r:id="rId11"/>
    <p:sldId id="284" r:id="rId12"/>
    <p:sldId id="258" r:id="rId13"/>
    <p:sldId id="279" r:id="rId14"/>
    <p:sldId id="286" r:id="rId15"/>
    <p:sldId id="264" r:id="rId16"/>
    <p:sldId id="257" r:id="rId17"/>
    <p:sldId id="277" r:id="rId18"/>
    <p:sldId id="278" r:id="rId19"/>
    <p:sldId id="287" r:id="rId20"/>
    <p:sldId id="266" r:id="rId21"/>
    <p:sldId id="267" r:id="rId22"/>
    <p:sldId id="265" r:id="rId23"/>
    <p:sldId id="261" r:id="rId24"/>
    <p:sldId id="270" r:id="rId25"/>
    <p:sldId id="280" r:id="rId2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958" autoAdjust="0"/>
    <p:restoredTop sz="94660"/>
  </p:normalViewPr>
  <p:slideViewPr>
    <p:cSldViewPr snapToGrid="0">
      <p:cViewPr varScale="1">
        <p:scale>
          <a:sx n="62" d="100"/>
          <a:sy n="62" d="100"/>
        </p:scale>
        <p:origin x="90" y="59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0C657A-0BDB-4EDD-9C9E-9820536372B3}" type="datetimeFigureOut">
              <a:rPr lang="en-US" smtClean="0"/>
              <a:t>3/18/2015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E7C66C-FCF4-4CE5-89AE-E0690A3C72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05677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0C657A-0BDB-4EDD-9C9E-9820536372B3}" type="datetimeFigureOut">
              <a:rPr lang="en-US" smtClean="0"/>
              <a:t>3/18/2015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E7C66C-FCF4-4CE5-89AE-E0690A3C72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01388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0C657A-0BDB-4EDD-9C9E-9820536372B3}" type="datetimeFigureOut">
              <a:rPr lang="en-US" smtClean="0"/>
              <a:t>3/18/2015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E7C66C-FCF4-4CE5-89AE-E0690A3C72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13971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0C657A-0BDB-4EDD-9C9E-9820536372B3}" type="datetimeFigureOut">
              <a:rPr lang="en-US" smtClean="0"/>
              <a:t>3/18/2015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E7C66C-FCF4-4CE5-89AE-E0690A3C72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23829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0C657A-0BDB-4EDD-9C9E-9820536372B3}" type="datetimeFigureOut">
              <a:rPr lang="en-US" smtClean="0"/>
              <a:t>3/18/2015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E7C66C-FCF4-4CE5-89AE-E0690A3C72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12012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0C657A-0BDB-4EDD-9C9E-9820536372B3}" type="datetimeFigureOut">
              <a:rPr lang="en-US" smtClean="0"/>
              <a:t>3/18/2015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E7C66C-FCF4-4CE5-89AE-E0690A3C72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94916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0C657A-0BDB-4EDD-9C9E-9820536372B3}" type="datetimeFigureOut">
              <a:rPr lang="en-US" smtClean="0"/>
              <a:t>3/18/2015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E7C66C-FCF4-4CE5-89AE-E0690A3C72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39095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0C657A-0BDB-4EDD-9C9E-9820536372B3}" type="datetimeFigureOut">
              <a:rPr lang="en-US" smtClean="0"/>
              <a:t>3/18/2015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E7C66C-FCF4-4CE5-89AE-E0690A3C72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55997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0C657A-0BDB-4EDD-9C9E-9820536372B3}" type="datetimeFigureOut">
              <a:rPr lang="en-US" smtClean="0"/>
              <a:t>3/18/2015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E7C66C-FCF4-4CE5-89AE-E0690A3C72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29558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0C657A-0BDB-4EDD-9C9E-9820536372B3}" type="datetimeFigureOut">
              <a:rPr lang="en-US" smtClean="0"/>
              <a:t>3/18/2015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E7C66C-FCF4-4CE5-89AE-E0690A3C72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11517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0C657A-0BDB-4EDD-9C9E-9820536372B3}" type="datetimeFigureOut">
              <a:rPr lang="en-US" smtClean="0"/>
              <a:t>3/18/2015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E7C66C-FCF4-4CE5-89AE-E0690A3C72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35933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50">
            <a:alpha val="42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0C657A-0BDB-4EDD-9C9E-9820536372B3}" type="datetimeFigureOut">
              <a:rPr lang="en-US" smtClean="0"/>
              <a:t>3/18/2015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E7C66C-FCF4-4CE5-89AE-E0690A3C72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56343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p59tzrmCgac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s://www.youtube.com/watch?v=naXpI6H6p0A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648834"/>
            <a:ext cx="9144000" cy="2387600"/>
          </a:xfrm>
        </p:spPr>
        <p:txBody>
          <a:bodyPr/>
          <a:lstStyle/>
          <a:p>
            <a:r>
              <a:rPr lang="en-US" dirty="0" smtClean="0"/>
              <a:t>Growing and Guiding Volunteer Relationships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926540"/>
            <a:ext cx="9144000" cy="2366683"/>
          </a:xfrm>
        </p:spPr>
        <p:txBody>
          <a:bodyPr>
            <a:normAutofit/>
          </a:bodyPr>
          <a:lstStyle/>
          <a:p>
            <a:r>
              <a:rPr lang="en-US" sz="3600" dirty="0" smtClean="0"/>
              <a:t>Management, Training, Recruitment</a:t>
            </a:r>
          </a:p>
          <a:p>
            <a:endParaRPr lang="en-US" sz="3600" dirty="0"/>
          </a:p>
          <a:p>
            <a:r>
              <a:rPr lang="en-US" sz="2800" dirty="0" smtClean="0"/>
              <a:t>Public School Partnership </a:t>
            </a:r>
          </a:p>
          <a:p>
            <a:r>
              <a:rPr lang="en-US" sz="2800" dirty="0" smtClean="0"/>
              <a:t>March 2015 Monthly Training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705400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199" y="365125"/>
            <a:ext cx="10894017" cy="6268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900823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6241" y="442617"/>
            <a:ext cx="10515600" cy="1325563"/>
          </a:xfrm>
        </p:spPr>
        <p:txBody>
          <a:bodyPr>
            <a:normAutofit/>
          </a:bodyPr>
          <a:lstStyle/>
          <a:p>
            <a:r>
              <a:rPr lang="en-US" sz="5400" dirty="0" smtClean="0"/>
              <a:t>So you got some volunteers</a:t>
            </a:r>
            <a:endParaRPr lang="en-US" sz="5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6241" y="2138765"/>
            <a:ext cx="10515600" cy="2441871"/>
          </a:xfrm>
        </p:spPr>
        <p:txBody>
          <a:bodyPr>
            <a:normAutofit/>
          </a:bodyPr>
          <a:lstStyle/>
          <a:p>
            <a:r>
              <a:rPr lang="en-US" sz="4800" dirty="0" smtClean="0"/>
              <a:t>Time for Training! </a:t>
            </a:r>
            <a:endParaRPr lang="en-US" sz="4800" dirty="0"/>
          </a:p>
          <a:p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219876298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Training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50" y="1690688"/>
            <a:ext cx="6833461" cy="4351338"/>
          </a:xfrm>
        </p:spPr>
        <p:txBody>
          <a:bodyPr>
            <a:normAutofit lnSpcReduction="10000"/>
          </a:bodyPr>
          <a:lstStyle/>
          <a:p>
            <a:r>
              <a:rPr lang="en-US" dirty="0"/>
              <a:t>Help volunteers be successful </a:t>
            </a:r>
          </a:p>
          <a:p>
            <a:pPr lvl="1"/>
            <a:r>
              <a:rPr lang="en-US" dirty="0"/>
              <a:t>Current position</a:t>
            </a:r>
          </a:p>
          <a:p>
            <a:pPr lvl="1"/>
            <a:r>
              <a:rPr lang="en-US" dirty="0"/>
              <a:t>Future </a:t>
            </a:r>
            <a:r>
              <a:rPr lang="en-US" dirty="0" smtClean="0"/>
              <a:t>position</a:t>
            </a:r>
          </a:p>
          <a:p>
            <a:r>
              <a:rPr lang="en-US" dirty="0" smtClean="0"/>
              <a:t>Engaging</a:t>
            </a:r>
            <a:endParaRPr lang="en-US" dirty="0" smtClean="0"/>
          </a:p>
          <a:p>
            <a:r>
              <a:rPr lang="en-US" dirty="0" smtClean="0"/>
              <a:t>Short</a:t>
            </a:r>
          </a:p>
          <a:p>
            <a:r>
              <a:rPr lang="en-US" dirty="0" smtClean="0"/>
              <a:t>Flexible</a:t>
            </a:r>
          </a:p>
          <a:p>
            <a:r>
              <a:rPr lang="en-US" dirty="0"/>
              <a:t>Provide positive </a:t>
            </a:r>
            <a:r>
              <a:rPr lang="en-US" dirty="0" smtClean="0"/>
              <a:t>feedback during training</a:t>
            </a:r>
            <a:endParaRPr lang="en-US" dirty="0"/>
          </a:p>
          <a:p>
            <a:r>
              <a:rPr lang="en-US" dirty="0" smtClean="0"/>
              <a:t>Tailored </a:t>
            </a:r>
            <a:r>
              <a:rPr lang="en-US" dirty="0"/>
              <a:t>to Volunteer needs when </a:t>
            </a:r>
            <a:r>
              <a:rPr lang="en-US" dirty="0" smtClean="0"/>
              <a:t>possible</a:t>
            </a:r>
          </a:p>
          <a:p>
            <a:pPr lvl="1"/>
            <a:r>
              <a:rPr lang="en-US" dirty="0" smtClean="0"/>
              <a:t>Training</a:t>
            </a:r>
          </a:p>
          <a:p>
            <a:pPr lvl="1"/>
            <a:r>
              <a:rPr lang="en-US" dirty="0" smtClean="0"/>
              <a:t>Training Follow Up</a:t>
            </a:r>
            <a:endParaRPr lang="en-US" dirty="0"/>
          </a:p>
          <a:p>
            <a:endParaRPr lang="en-US" dirty="0" smtClean="0"/>
          </a:p>
        </p:txBody>
      </p:sp>
      <p:pic>
        <p:nvPicPr>
          <p:cNvPr id="4098" name="Picture 2" descr="Image result for volunteer many ag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6336" y="524358"/>
            <a:ext cx="5096914" cy="2854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s://encrypted-tbn1.gstatic.com/images?q=tbn:ANd9GcTzHpwCg0TzVYSCLKAtC8t7RPO59SJKa9e5xrPx6MFr-t5d4W5z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0870" y="2563916"/>
            <a:ext cx="4484821" cy="30008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8" descr="Image result for volunteer tutor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4106" name="Picture 10" descr="http://www.fairfaxtimes.com/storyimage/PN/20111220/NEWS/712209963/EP/1/2/EP-712209963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2211" y="4392207"/>
            <a:ext cx="3075116" cy="2051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74510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Considerations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Make it FUN!  </a:t>
            </a:r>
          </a:p>
          <a:p>
            <a:r>
              <a:rPr lang="en-US" dirty="0" smtClean="0"/>
              <a:t>Learning </a:t>
            </a:r>
            <a:r>
              <a:rPr lang="en-US" dirty="0" smtClean="0"/>
              <a:t>styles</a:t>
            </a:r>
          </a:p>
          <a:p>
            <a:r>
              <a:rPr lang="en-US" dirty="0" smtClean="0"/>
              <a:t>Learning strategies</a:t>
            </a:r>
          </a:p>
          <a:p>
            <a:r>
              <a:rPr lang="en-US" dirty="0" smtClean="0"/>
              <a:t>Motivation</a:t>
            </a:r>
          </a:p>
          <a:p>
            <a:r>
              <a:rPr lang="en-US" dirty="0" smtClean="0"/>
              <a:t>Positive feedback</a:t>
            </a:r>
          </a:p>
          <a:p>
            <a:r>
              <a:rPr lang="en-US" dirty="0" smtClean="0"/>
              <a:t>Timeline </a:t>
            </a:r>
          </a:p>
          <a:p>
            <a:pPr lvl="1"/>
            <a:r>
              <a:rPr lang="en-US" dirty="0" smtClean="0"/>
              <a:t>Volunteer</a:t>
            </a:r>
          </a:p>
          <a:p>
            <a:pPr lvl="1"/>
            <a:r>
              <a:rPr lang="en-US" dirty="0" smtClean="0"/>
              <a:t>Position</a:t>
            </a:r>
            <a:endParaRPr lang="en-US" dirty="0"/>
          </a:p>
        </p:txBody>
      </p:sp>
      <p:pic>
        <p:nvPicPr>
          <p:cNvPr id="3074" name="Picture 2" descr="http://www.volunteerinfo.net/blog/wp-content/uploads/2013/04/thank-you-volunteer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2828" y="1396219"/>
            <a:ext cx="5045990" cy="43322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66278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6241" y="442617"/>
            <a:ext cx="10515600" cy="1325563"/>
          </a:xfrm>
        </p:spPr>
        <p:txBody>
          <a:bodyPr>
            <a:normAutofit/>
          </a:bodyPr>
          <a:lstStyle/>
          <a:p>
            <a:r>
              <a:rPr lang="en-US" sz="5400" dirty="0" smtClean="0"/>
              <a:t>So you need some volunteers</a:t>
            </a:r>
            <a:endParaRPr lang="en-US" sz="5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6241" y="2138765"/>
            <a:ext cx="10515600" cy="2441871"/>
          </a:xfrm>
        </p:spPr>
        <p:txBody>
          <a:bodyPr>
            <a:normAutofit/>
          </a:bodyPr>
          <a:lstStyle/>
          <a:p>
            <a:r>
              <a:rPr lang="en-US" sz="4800" dirty="0" smtClean="0"/>
              <a:t>And you don’t want to keep recruiting and training new volunteers</a:t>
            </a:r>
          </a:p>
          <a:p>
            <a:r>
              <a:rPr lang="en-US" sz="4800" dirty="0"/>
              <a:t>So, manage the ones you have!</a:t>
            </a:r>
          </a:p>
          <a:p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71870732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Which of these does your site do?  </a:t>
            </a:r>
            <a:endParaRPr lang="en-US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650631" y="1561514"/>
            <a:ext cx="10240107" cy="5296486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Regular supervision &amp; communication</a:t>
            </a:r>
          </a:p>
          <a:p>
            <a:r>
              <a:rPr lang="en-US" dirty="0" smtClean="0"/>
              <a:t>Liability coverage (or avoiding situations as needed)</a:t>
            </a:r>
          </a:p>
          <a:p>
            <a:r>
              <a:rPr lang="en-US" dirty="0" smtClean="0"/>
              <a:t>Screening and matching volunteer to positions, tasks, projects</a:t>
            </a:r>
          </a:p>
          <a:p>
            <a:r>
              <a:rPr lang="en-US" dirty="0" smtClean="0"/>
              <a:t>Regular collection of data on volunteer involvement</a:t>
            </a:r>
          </a:p>
          <a:p>
            <a:r>
              <a:rPr lang="en-US" dirty="0" smtClean="0"/>
              <a:t>Written policies and job descriptions for volunteers</a:t>
            </a:r>
          </a:p>
          <a:p>
            <a:r>
              <a:rPr lang="en-US" dirty="0" smtClean="0"/>
              <a:t>Recognition activities</a:t>
            </a:r>
          </a:p>
          <a:p>
            <a:r>
              <a:rPr lang="en-US" dirty="0" smtClean="0"/>
              <a:t>Annual measurement of volunteer impact</a:t>
            </a:r>
          </a:p>
          <a:p>
            <a:r>
              <a:rPr lang="en-US" dirty="0" smtClean="0"/>
              <a:t>Training and professional </a:t>
            </a:r>
            <a:r>
              <a:rPr lang="en-US" dirty="0"/>
              <a:t>d</a:t>
            </a:r>
            <a:r>
              <a:rPr lang="en-US" dirty="0" smtClean="0"/>
              <a:t>evelopment</a:t>
            </a:r>
          </a:p>
          <a:p>
            <a:r>
              <a:rPr lang="en-US" dirty="0" smtClean="0"/>
              <a:t>Training for paid staff who coordinate volunteers 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How does this compare to national sites?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1786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1708" y="0"/>
            <a:ext cx="11567160" cy="1325563"/>
          </a:xfrm>
        </p:spPr>
        <p:txBody>
          <a:bodyPr/>
          <a:lstStyle/>
          <a:p>
            <a:r>
              <a:rPr lang="en-US" sz="4000" dirty="0" smtClean="0"/>
              <a:t>Management to Enrich the </a:t>
            </a:r>
            <a:r>
              <a:rPr lang="en-US" dirty="0" smtClean="0"/>
              <a:t>VOLUNTEER </a:t>
            </a:r>
            <a:r>
              <a:rPr lang="en-US" sz="4000" dirty="0" smtClean="0"/>
              <a:t>experience</a:t>
            </a:r>
            <a:endParaRPr lang="en-US" sz="4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1708" y="1108656"/>
            <a:ext cx="11099189" cy="5749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1119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8234" y="179146"/>
            <a:ext cx="10515600" cy="1325563"/>
          </a:xfrm>
        </p:spPr>
        <p:txBody>
          <a:bodyPr/>
          <a:lstStyle/>
          <a:p>
            <a:r>
              <a:rPr lang="en-US" dirty="0" smtClean="0"/>
              <a:t>Think Pair Share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8234" y="1732634"/>
            <a:ext cx="10978662" cy="3112135"/>
          </a:xfrm>
        </p:spPr>
        <p:txBody>
          <a:bodyPr>
            <a:normAutofit/>
          </a:bodyPr>
          <a:lstStyle/>
          <a:p>
            <a:r>
              <a:rPr lang="en-US" dirty="0" smtClean="0"/>
              <a:t>What is one </a:t>
            </a:r>
            <a:r>
              <a:rPr lang="en-US" dirty="0" smtClean="0"/>
              <a:t>management practice </a:t>
            </a:r>
            <a:r>
              <a:rPr lang="en-US" dirty="0" smtClean="0"/>
              <a:t>your site does well?</a:t>
            </a:r>
          </a:p>
          <a:p>
            <a:endParaRPr lang="en-US" dirty="0" smtClean="0"/>
          </a:p>
          <a:p>
            <a:r>
              <a:rPr lang="en-US" dirty="0" smtClean="0"/>
              <a:t>What is one </a:t>
            </a:r>
            <a:r>
              <a:rPr lang="en-US" dirty="0" smtClean="0"/>
              <a:t>management practice that </a:t>
            </a:r>
            <a:r>
              <a:rPr lang="en-US" dirty="0" smtClean="0"/>
              <a:t>you could add to help you manage volunteers at your site? </a:t>
            </a:r>
          </a:p>
          <a:p>
            <a:endParaRPr lang="en-US" dirty="0"/>
          </a:p>
          <a:p>
            <a:r>
              <a:rPr lang="en-US" dirty="0" smtClean="0"/>
              <a:t>What resource(s) would help you create this new practice at your site?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6641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Volunteer Feedback and Coaching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7238" y="1690688"/>
            <a:ext cx="10515600" cy="4351338"/>
          </a:xfrm>
        </p:spPr>
        <p:txBody>
          <a:bodyPr/>
          <a:lstStyle/>
          <a:p>
            <a:r>
              <a:rPr lang="en-US" dirty="0" smtClean="0"/>
              <a:t>Aspiration</a:t>
            </a:r>
          </a:p>
          <a:p>
            <a:pPr lvl="1"/>
            <a:r>
              <a:rPr lang="en-US" dirty="0" smtClean="0"/>
              <a:t>Desire or capacity to seek more information</a:t>
            </a:r>
          </a:p>
          <a:p>
            <a:r>
              <a:rPr lang="en-US" dirty="0" smtClean="0"/>
              <a:t>Reflection and conversation</a:t>
            </a:r>
          </a:p>
          <a:p>
            <a:pPr lvl="1"/>
            <a:r>
              <a:rPr lang="en-US" dirty="0" smtClean="0"/>
              <a:t>Ability to reflect on information and behavior</a:t>
            </a:r>
          </a:p>
          <a:p>
            <a:r>
              <a:rPr lang="en-US" dirty="0" smtClean="0"/>
              <a:t>Conceptualization</a:t>
            </a:r>
          </a:p>
          <a:p>
            <a:pPr lvl="1"/>
            <a:r>
              <a:rPr lang="en-US" dirty="0" smtClean="0"/>
              <a:t>Ability to see the larger systems and forces that work together to create the world in which we live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87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Difficult Conversations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How to respond when:</a:t>
            </a:r>
          </a:p>
          <a:p>
            <a:pPr lvl="1"/>
            <a:r>
              <a:rPr lang="en-US" dirty="0" smtClean="0"/>
              <a:t>volunteers </a:t>
            </a:r>
            <a:r>
              <a:rPr lang="en-US" dirty="0"/>
              <a:t>consistently do not finish their commitments? </a:t>
            </a:r>
          </a:p>
          <a:p>
            <a:pPr lvl="1"/>
            <a:r>
              <a:rPr lang="en-US" dirty="0"/>
              <a:t>h</a:t>
            </a:r>
            <a:r>
              <a:rPr lang="en-US" dirty="0" smtClean="0"/>
              <a:t>ave </a:t>
            </a:r>
            <a:r>
              <a:rPr lang="en-US" dirty="0"/>
              <a:t>trouble receiving feedback? </a:t>
            </a:r>
          </a:p>
          <a:p>
            <a:pPr lvl="1"/>
            <a:r>
              <a:rPr lang="en-US" smtClean="0"/>
              <a:t>act </a:t>
            </a:r>
            <a:r>
              <a:rPr lang="en-US" dirty="0"/>
              <a:t>like they are the entitled to do only what they want since this is “volunteering”  </a:t>
            </a:r>
          </a:p>
          <a:p>
            <a:r>
              <a:rPr lang="en-US" dirty="0" smtClean="0"/>
              <a:t>How to help volunteers get back on track? 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82777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Overview of Volunteers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8953" y="1690688"/>
            <a:ext cx="7652194" cy="4351338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Volunteering is a leisure </a:t>
            </a:r>
            <a:r>
              <a:rPr lang="en-US" dirty="0" smtClean="0"/>
              <a:t>activity and volunteers are “consumers with choices” </a:t>
            </a:r>
            <a:r>
              <a:rPr lang="en-US" dirty="0" smtClean="0"/>
              <a:t>									</a:t>
            </a:r>
            <a:r>
              <a:rPr lang="en-US" sz="1800" dirty="0" smtClean="0"/>
              <a:t>(</a:t>
            </a:r>
            <a:r>
              <a:rPr lang="en-US" sz="1800" dirty="0" err="1" smtClean="0"/>
              <a:t>Laverie</a:t>
            </a:r>
            <a:r>
              <a:rPr lang="en-US" sz="1800" dirty="0" smtClean="0"/>
              <a:t> &amp; </a:t>
            </a:r>
            <a:r>
              <a:rPr lang="en-US" sz="1800" dirty="0" smtClean="0"/>
              <a:t>McDonald</a:t>
            </a:r>
            <a:r>
              <a:rPr lang="en-US" sz="1800" dirty="0" smtClean="0"/>
              <a:t>, 2007)</a:t>
            </a:r>
          </a:p>
          <a:p>
            <a:r>
              <a:rPr lang="en-US" dirty="0" smtClean="0"/>
              <a:t>Compensated with positive feelings and meanings </a:t>
            </a:r>
            <a:r>
              <a:rPr lang="en-US" dirty="0" smtClean="0"/>
              <a:t>						</a:t>
            </a:r>
            <a:r>
              <a:rPr lang="en-US" sz="1800" dirty="0" smtClean="0"/>
              <a:t>(</a:t>
            </a:r>
            <a:r>
              <a:rPr lang="en-US" sz="1800" dirty="0" err="1" smtClean="0"/>
              <a:t>Vecina</a:t>
            </a:r>
            <a:r>
              <a:rPr lang="en-US" sz="1800" dirty="0" smtClean="0"/>
              <a:t> et al., 2013</a:t>
            </a:r>
            <a:r>
              <a:rPr lang="en-US" sz="1800" dirty="0" smtClean="0"/>
              <a:t>)</a:t>
            </a:r>
          </a:p>
          <a:p>
            <a:endParaRPr lang="en-US" sz="1800" dirty="0" smtClean="0"/>
          </a:p>
          <a:p>
            <a:r>
              <a:rPr lang="en-US" dirty="0" smtClean="0"/>
              <a:t>Attracted by challenging, interesting, enjoyable experiences </a:t>
            </a:r>
            <a:r>
              <a:rPr lang="en-US" dirty="0" smtClean="0"/>
              <a:t>			</a:t>
            </a:r>
            <a:r>
              <a:rPr lang="en-US" sz="1800" dirty="0" smtClean="0"/>
              <a:t>(</a:t>
            </a:r>
            <a:r>
              <a:rPr lang="en-US" sz="1800" dirty="0" smtClean="0"/>
              <a:t>Hager &amp; </a:t>
            </a:r>
            <a:r>
              <a:rPr lang="en-US" sz="1800" dirty="0" err="1" smtClean="0"/>
              <a:t>Brudney</a:t>
            </a:r>
            <a:r>
              <a:rPr lang="en-US" sz="1800" dirty="0" smtClean="0"/>
              <a:t>, 2004</a:t>
            </a:r>
            <a:r>
              <a:rPr lang="en-US" sz="1800" dirty="0" smtClean="0"/>
              <a:t>)</a:t>
            </a:r>
          </a:p>
          <a:p>
            <a:endParaRPr lang="en-US" dirty="0" smtClean="0"/>
          </a:p>
          <a:p>
            <a:r>
              <a:rPr lang="en-US" dirty="0" smtClean="0"/>
              <a:t>Appreciated being acknowledged and building their skills in appropriately matched tasks and roles </a:t>
            </a:r>
            <a:r>
              <a:rPr lang="en-US" sz="1800" dirty="0" smtClean="0"/>
              <a:t>(ibid)</a:t>
            </a:r>
          </a:p>
          <a:p>
            <a:endParaRPr lang="en-US" dirty="0"/>
          </a:p>
        </p:txBody>
      </p:sp>
      <p:pic>
        <p:nvPicPr>
          <p:cNvPr id="1026" name="Picture 2" descr="http://blog.movingworlds.org/wp-content/uploads/2014/02/Happy-volunteer-fist-pump-kid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90394" y="1690688"/>
            <a:ext cx="3456808" cy="38267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30879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Constructing Policies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3732" y="1690688"/>
            <a:ext cx="7050437" cy="4351338"/>
          </a:xfrm>
        </p:spPr>
        <p:txBody>
          <a:bodyPr/>
          <a:lstStyle/>
          <a:p>
            <a:r>
              <a:rPr lang="en-US" dirty="0" smtClean="0"/>
              <a:t>Concise</a:t>
            </a:r>
          </a:p>
          <a:p>
            <a:r>
              <a:rPr lang="en-US" dirty="0" smtClean="0"/>
              <a:t>Clear</a:t>
            </a:r>
          </a:p>
          <a:p>
            <a:r>
              <a:rPr lang="en-US" dirty="0" smtClean="0"/>
              <a:t>Present tense</a:t>
            </a:r>
          </a:p>
          <a:p>
            <a:r>
              <a:rPr lang="en-US" dirty="0" smtClean="0"/>
              <a:t>Be directive &amp; commanding</a:t>
            </a:r>
          </a:p>
          <a:p>
            <a:pPr lvl="1"/>
            <a:r>
              <a:rPr lang="en-US" dirty="0" smtClean="0"/>
              <a:t>No choice in some matters</a:t>
            </a:r>
          </a:p>
          <a:p>
            <a:r>
              <a:rPr lang="en-US" dirty="0" smtClean="0"/>
              <a:t>Round the edges</a:t>
            </a:r>
          </a:p>
          <a:p>
            <a:pPr lvl="1"/>
            <a:r>
              <a:rPr lang="en-US" dirty="0" smtClean="0"/>
              <a:t>Soften tone, add human-friendly positive feel</a:t>
            </a:r>
          </a:p>
          <a:p>
            <a:pPr lvl="1"/>
            <a:r>
              <a:rPr lang="en-US" dirty="0" smtClean="0"/>
              <a:t>Clear and commanding</a:t>
            </a:r>
          </a:p>
          <a:p>
            <a:r>
              <a:rPr lang="en-US" dirty="0" smtClean="0"/>
              <a:t>Illustrate</a:t>
            </a:r>
          </a:p>
        </p:txBody>
      </p:sp>
    </p:spTree>
    <p:extLst>
      <p:ext uri="{BB962C8B-B14F-4D97-AF65-F5344CB8AC3E}">
        <p14:creationId xmlns:p14="http://schemas.microsoft.com/office/powerpoint/2010/main" val="2889871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Examples – “Round the Edges”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“</a:t>
            </a:r>
            <a:r>
              <a:rPr lang="en-US" dirty="0"/>
              <a:t>In determining suitable placements for volunteers, equal attention is given to the interests and goals of the volunteer and to the requirements of the agency and of the position(s) in question.” </a:t>
            </a:r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r>
              <a:rPr lang="en-US" dirty="0"/>
              <a:t>“No position should be considered too tedious or unskilled as long as volunteers are given a clear understanding of the nature and importance of the work </a:t>
            </a:r>
            <a:r>
              <a:rPr lang="en-US" dirty="0" smtClean="0"/>
              <a:t>performed.”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0114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Policies &amp; Procedures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3766" y="1856621"/>
            <a:ext cx="6182532" cy="4351338"/>
          </a:xfrm>
        </p:spPr>
        <p:txBody>
          <a:bodyPr/>
          <a:lstStyle/>
          <a:p>
            <a:r>
              <a:rPr lang="en-US" dirty="0"/>
              <a:t>Agency expectation/commitment</a:t>
            </a:r>
          </a:p>
          <a:p>
            <a:r>
              <a:rPr lang="en-US" dirty="0" smtClean="0"/>
              <a:t>Absenteeism</a:t>
            </a:r>
          </a:p>
          <a:p>
            <a:r>
              <a:rPr lang="en-US" dirty="0" smtClean="0"/>
              <a:t>Position Boundaries</a:t>
            </a:r>
          </a:p>
          <a:p>
            <a:r>
              <a:rPr lang="en-US" dirty="0" smtClean="0"/>
              <a:t>Acceptance of Supervision</a:t>
            </a:r>
          </a:p>
          <a:p>
            <a:r>
              <a:rPr lang="en-US" dirty="0" smtClean="0"/>
              <a:t>Disciplinary Action, including dismissal</a:t>
            </a:r>
          </a:p>
        </p:txBody>
      </p:sp>
    </p:spTree>
    <p:extLst>
      <p:ext uri="{BB962C8B-B14F-4D97-AF65-F5344CB8AC3E}">
        <p14:creationId xmlns:p14="http://schemas.microsoft.com/office/powerpoint/2010/main" val="3947229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Policy Development </a:t>
            </a:r>
            <a:r>
              <a:rPr lang="en-US" dirty="0" smtClean="0"/>
              <a:t>Checklist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6170" y="1690688"/>
            <a:ext cx="10515600" cy="4856529"/>
          </a:xfrm>
        </p:spPr>
        <p:txBody>
          <a:bodyPr>
            <a:normAutofit fontScale="92500" lnSpcReduction="20000"/>
          </a:bodyPr>
          <a:lstStyle/>
          <a:p>
            <a:pPr lvl="0"/>
            <a:r>
              <a:rPr lang="en-US" dirty="0" smtClean="0"/>
              <a:t>Risk management </a:t>
            </a:r>
            <a:endParaRPr lang="en-US" dirty="0"/>
          </a:p>
          <a:p>
            <a:pPr lvl="0"/>
            <a:r>
              <a:rPr lang="en-US" dirty="0"/>
              <a:t>Position development</a:t>
            </a:r>
          </a:p>
          <a:p>
            <a:pPr lvl="0"/>
            <a:r>
              <a:rPr lang="en-US" dirty="0"/>
              <a:t>Recruitment</a:t>
            </a:r>
          </a:p>
          <a:p>
            <a:pPr lvl="0"/>
            <a:r>
              <a:rPr lang="en-US" dirty="0"/>
              <a:t>Screening</a:t>
            </a:r>
          </a:p>
          <a:p>
            <a:pPr lvl="0"/>
            <a:r>
              <a:rPr lang="en-US" dirty="0"/>
              <a:t>Orientation</a:t>
            </a:r>
          </a:p>
          <a:p>
            <a:pPr lvl="0"/>
            <a:r>
              <a:rPr lang="en-US" dirty="0"/>
              <a:t>Training</a:t>
            </a:r>
          </a:p>
          <a:p>
            <a:pPr lvl="0"/>
            <a:r>
              <a:rPr lang="en-US" dirty="0" smtClean="0"/>
              <a:t>Supervision </a:t>
            </a:r>
            <a:r>
              <a:rPr lang="en-US" sz="2400" dirty="0" smtClean="0"/>
              <a:t>(Format, Frequency, Documentation)</a:t>
            </a:r>
            <a:endParaRPr lang="en-US" sz="2400" dirty="0"/>
          </a:p>
          <a:p>
            <a:pPr lvl="0"/>
            <a:r>
              <a:rPr lang="en-US" dirty="0"/>
              <a:t>Corrective action </a:t>
            </a:r>
            <a:r>
              <a:rPr lang="en-US" sz="2400" dirty="0"/>
              <a:t>(informal methods, formal methods, progressive discipline, dismissal, immediate dismissal)</a:t>
            </a:r>
          </a:p>
          <a:p>
            <a:pPr lvl="0"/>
            <a:r>
              <a:rPr lang="en-US" dirty="0"/>
              <a:t>Information </a:t>
            </a:r>
            <a:r>
              <a:rPr lang="en-US" dirty="0" smtClean="0"/>
              <a:t>technology</a:t>
            </a:r>
            <a:endParaRPr lang="en-US" dirty="0"/>
          </a:p>
          <a:p>
            <a:pPr lvl="0"/>
            <a:r>
              <a:rPr lang="en-US" dirty="0"/>
              <a:t>Volunteer/Paid Staff/Labor Relations</a:t>
            </a:r>
          </a:p>
          <a:p>
            <a:pPr lvl="0"/>
            <a:r>
              <a:rPr lang="en-US" dirty="0"/>
              <a:t>Volunteer performance and behavior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4235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Volunteers at your site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4248" y="2895008"/>
            <a:ext cx="2462938" cy="2095446"/>
          </a:xfrm>
        </p:spPr>
        <p:txBody>
          <a:bodyPr/>
          <a:lstStyle/>
          <a:p>
            <a:r>
              <a:rPr lang="en-US" dirty="0" smtClean="0"/>
              <a:t>Managing</a:t>
            </a:r>
          </a:p>
          <a:p>
            <a:r>
              <a:rPr lang="en-US" dirty="0" smtClean="0"/>
              <a:t>Training</a:t>
            </a:r>
          </a:p>
          <a:p>
            <a:r>
              <a:rPr lang="en-US" dirty="0" smtClean="0"/>
              <a:t>Recruiting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43990" y="1825625"/>
            <a:ext cx="7600589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1410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And what!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https://</a:t>
            </a:r>
            <a:r>
              <a:rPr lang="en-US" dirty="0" smtClean="0">
                <a:hlinkClick r:id="rId2"/>
              </a:rPr>
              <a:t>www.youtube.com/watch?v=p59tzrmCgac</a:t>
            </a:r>
            <a:r>
              <a:rPr lang="en-US" dirty="0" smtClean="0"/>
              <a:t>  Habitat Humanity with Youth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6349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3251" y="139484"/>
            <a:ext cx="10515600" cy="869278"/>
          </a:xfrm>
        </p:spPr>
        <p:txBody>
          <a:bodyPr/>
          <a:lstStyle/>
          <a:p>
            <a:r>
              <a:rPr lang="en-US" dirty="0" smtClean="0"/>
              <a:t>Why People Volunteer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3251" y="1117250"/>
            <a:ext cx="10515600" cy="5500525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b="1" dirty="0" smtClean="0"/>
              <a:t>Altruism &amp; Personal Well-being</a:t>
            </a:r>
          </a:p>
          <a:p>
            <a:r>
              <a:rPr lang="en-US" sz="2400" dirty="0" smtClean="0"/>
              <a:t>Happiness, life satisfaction, subjective well-being </a:t>
            </a:r>
            <a:r>
              <a:rPr lang="en-US" sz="1600" dirty="0" smtClean="0"/>
              <a:t>(Meier &amp; </a:t>
            </a:r>
            <a:r>
              <a:rPr lang="en-US" sz="1600" dirty="0" err="1" smtClean="0"/>
              <a:t>Stutzer</a:t>
            </a:r>
            <a:r>
              <a:rPr lang="en-US" sz="1600" dirty="0" smtClean="0"/>
              <a:t>, 2008)</a:t>
            </a:r>
            <a:endParaRPr lang="en-US" sz="2400" dirty="0" smtClean="0"/>
          </a:p>
          <a:p>
            <a:r>
              <a:rPr lang="en-US" sz="2400" dirty="0" smtClean="0"/>
              <a:t>Purpose in life, personal growth, control over one’s life and events – </a:t>
            </a:r>
            <a:r>
              <a:rPr lang="en-US" sz="2400" dirty="0" smtClean="0"/>
              <a:t>	“</a:t>
            </a:r>
            <a:r>
              <a:rPr lang="en-US" sz="2400" dirty="0" smtClean="0"/>
              <a:t>psychological well-being”</a:t>
            </a:r>
          </a:p>
          <a:p>
            <a:pPr marL="0" indent="0">
              <a:buNone/>
            </a:pPr>
            <a:r>
              <a:rPr lang="en-US" b="1" dirty="0" smtClean="0"/>
              <a:t>Emotional Attachment to the Organization or Cause </a:t>
            </a:r>
            <a:r>
              <a:rPr lang="en-US" sz="1800" dirty="0" smtClean="0"/>
              <a:t>(</a:t>
            </a:r>
            <a:r>
              <a:rPr lang="en-US" sz="1800" dirty="0" err="1" smtClean="0"/>
              <a:t>Schaufeli</a:t>
            </a:r>
            <a:r>
              <a:rPr lang="en-US" sz="1800" dirty="0" smtClean="0"/>
              <a:t> &amp; Bakker, </a:t>
            </a:r>
            <a:r>
              <a:rPr lang="en-US" sz="1800" dirty="0" smtClean="0"/>
              <a:t>2010)</a:t>
            </a:r>
          </a:p>
          <a:p>
            <a:pPr marL="0" indent="0">
              <a:buNone/>
            </a:pPr>
            <a:r>
              <a:rPr lang="en-US" sz="1800" dirty="0"/>
              <a:t> </a:t>
            </a:r>
            <a:r>
              <a:rPr lang="en-US" sz="1800" dirty="0" smtClean="0"/>
              <a:t>     * </a:t>
            </a:r>
            <a:r>
              <a:rPr lang="en-US" sz="2000" dirty="0" smtClean="0"/>
              <a:t>Want </a:t>
            </a:r>
            <a:r>
              <a:rPr lang="en-US" sz="2000" dirty="0" smtClean="0"/>
              <a:t>to provide expertise to support the organization (Warner et al., 2011)</a:t>
            </a:r>
          </a:p>
          <a:p>
            <a:pPr marL="0" indent="0">
              <a:buNone/>
            </a:pPr>
            <a:r>
              <a:rPr lang="en-US" sz="2000" dirty="0"/>
              <a:t> </a:t>
            </a:r>
            <a:r>
              <a:rPr lang="en-US" sz="2000" dirty="0" smtClean="0"/>
              <a:t>    * </a:t>
            </a:r>
            <a:r>
              <a:rPr lang="en-US" sz="2000" dirty="0" smtClean="0"/>
              <a:t>Want </a:t>
            </a:r>
            <a:r>
              <a:rPr lang="en-US" sz="2000" dirty="0" smtClean="0"/>
              <a:t>to be involved in a fun, identity-building </a:t>
            </a:r>
            <a:r>
              <a:rPr lang="en-US" sz="2000" dirty="0"/>
              <a:t>event (Warner et al., 2011</a:t>
            </a:r>
            <a:r>
              <a:rPr lang="en-US" sz="2000" dirty="0" smtClean="0"/>
              <a:t>)</a:t>
            </a:r>
          </a:p>
          <a:p>
            <a:pPr marL="0" indent="0">
              <a:buNone/>
            </a:pPr>
            <a:r>
              <a:rPr lang="en-US" b="1" dirty="0" smtClean="0"/>
              <a:t>Desire for Experience and Networking  </a:t>
            </a:r>
            <a:r>
              <a:rPr lang="en-US" sz="1800" dirty="0" smtClean="0"/>
              <a:t>(Connors, 2012)</a:t>
            </a:r>
          </a:p>
          <a:p>
            <a:pPr marL="0" indent="0">
              <a:buNone/>
            </a:pPr>
            <a:r>
              <a:rPr lang="en-US" b="1" dirty="0" smtClean="0"/>
              <a:t>Requirement of External </a:t>
            </a:r>
            <a:r>
              <a:rPr lang="en-US" b="1" dirty="0"/>
              <a:t>G</a:t>
            </a:r>
            <a:r>
              <a:rPr lang="en-US" b="1" dirty="0" smtClean="0"/>
              <a:t>oals</a:t>
            </a:r>
          </a:p>
          <a:p>
            <a:pPr marL="0" indent="0">
              <a:buNone/>
            </a:pPr>
            <a:r>
              <a:rPr lang="en-US" sz="1800" dirty="0"/>
              <a:t>	</a:t>
            </a:r>
            <a:r>
              <a:rPr lang="en-US" sz="1800" dirty="0" smtClean="0"/>
              <a:t>* </a:t>
            </a:r>
            <a:r>
              <a:rPr lang="en-US" sz="2000" dirty="0" smtClean="0"/>
              <a:t>Eagle </a:t>
            </a:r>
            <a:r>
              <a:rPr lang="en-US" sz="2000" dirty="0" smtClean="0"/>
              <a:t>Scouts</a:t>
            </a:r>
          </a:p>
          <a:p>
            <a:pPr marL="0" indent="0">
              <a:buNone/>
            </a:pPr>
            <a:r>
              <a:rPr lang="en-US" sz="2000" dirty="0"/>
              <a:t>	</a:t>
            </a:r>
            <a:r>
              <a:rPr lang="en-US" sz="2000" dirty="0" smtClean="0"/>
              <a:t>* Practicum Placement</a:t>
            </a:r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r>
              <a:rPr lang="en-US" sz="2600" b="1" dirty="0" smtClean="0"/>
              <a:t>It Can be FUN!  </a:t>
            </a:r>
            <a:endParaRPr lang="en-US" sz="2600" b="1" dirty="0"/>
          </a:p>
        </p:txBody>
      </p:sp>
      <p:pic>
        <p:nvPicPr>
          <p:cNvPr id="2050" name="Picture 2" descr="http://d.wildapricot.net/images/newsblog/bigstock-portrait-of-a-happy-and-divers-19389686.jpg?sfvrsn=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77573" y="4238788"/>
            <a:ext cx="3562619" cy="23789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96926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Organizations depend on volunteers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8290302" cy="4351338"/>
          </a:xfrm>
        </p:spPr>
        <p:txBody>
          <a:bodyPr>
            <a:normAutofit/>
          </a:bodyPr>
          <a:lstStyle/>
          <a:p>
            <a:r>
              <a:rPr lang="en-US" dirty="0" smtClean="0"/>
              <a:t>4 of 5 charities use volunteers in their activities</a:t>
            </a:r>
          </a:p>
          <a:p>
            <a:pPr lvl="1"/>
            <a:r>
              <a:rPr lang="en-US" dirty="0" smtClean="0"/>
              <a:t>Directly serving others</a:t>
            </a:r>
          </a:p>
          <a:p>
            <a:pPr lvl="1"/>
            <a:r>
              <a:rPr lang="en-US" dirty="0" smtClean="0"/>
              <a:t>Running the organization</a:t>
            </a:r>
          </a:p>
          <a:p>
            <a:pPr marL="457200" lvl="1" indent="0">
              <a:buNone/>
            </a:pPr>
            <a:endParaRPr lang="en-US" dirty="0" smtClean="0"/>
          </a:p>
          <a:p>
            <a:r>
              <a:rPr lang="en-US" dirty="0" smtClean="0"/>
              <a:t>40% of volunteers have stopped volunteering due to poor management</a:t>
            </a:r>
          </a:p>
          <a:p>
            <a:pPr lvl="1"/>
            <a:r>
              <a:rPr lang="en-US" dirty="0" smtClean="0"/>
              <a:t>NOT due to changing family situations or work</a:t>
            </a:r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						</a:t>
            </a:r>
            <a:r>
              <a:rPr lang="en-US" sz="1800" dirty="0" smtClean="0"/>
              <a:t>(</a:t>
            </a:r>
            <a:r>
              <a:rPr lang="en-US" sz="1800" dirty="0"/>
              <a:t>Hager &amp; </a:t>
            </a:r>
            <a:r>
              <a:rPr lang="en-US" sz="1800" dirty="0" err="1"/>
              <a:t>Brudney</a:t>
            </a:r>
            <a:r>
              <a:rPr lang="en-US" sz="1800" dirty="0"/>
              <a:t>, 2004)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8718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6241" y="442617"/>
            <a:ext cx="10515600" cy="1325563"/>
          </a:xfrm>
        </p:spPr>
        <p:txBody>
          <a:bodyPr>
            <a:normAutofit/>
          </a:bodyPr>
          <a:lstStyle/>
          <a:p>
            <a:r>
              <a:rPr lang="en-US" sz="5400" dirty="0" smtClean="0"/>
              <a:t>So you need some volunteers</a:t>
            </a:r>
            <a:endParaRPr lang="en-US" sz="5400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1785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4754" y="306509"/>
            <a:ext cx="10515600" cy="1325563"/>
          </a:xfrm>
        </p:spPr>
        <p:txBody>
          <a:bodyPr/>
          <a:lstStyle/>
          <a:p>
            <a:r>
              <a:rPr lang="en-US" dirty="0" smtClean="0"/>
              <a:t>Types of Volunteers (in organizations)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64279" y="1632072"/>
            <a:ext cx="8244841" cy="5067544"/>
          </a:xfrm>
        </p:spPr>
        <p:txBody>
          <a:bodyPr>
            <a:normAutofit fontScale="85000" lnSpcReduction="20000"/>
          </a:bodyPr>
          <a:lstStyle/>
          <a:p>
            <a:r>
              <a:rPr lang="en-US" sz="3400" b="1" dirty="0" smtClean="0"/>
              <a:t>Long-Term</a:t>
            </a:r>
          </a:p>
          <a:p>
            <a:pPr lvl="1"/>
            <a:r>
              <a:rPr lang="en-US" sz="3400" dirty="0" smtClean="0"/>
              <a:t>regularly </a:t>
            </a:r>
            <a:r>
              <a:rPr lang="en-US" sz="3400" dirty="0"/>
              <a:t>occurring </a:t>
            </a:r>
            <a:r>
              <a:rPr lang="en-US" sz="3400" dirty="0" smtClean="0"/>
              <a:t>service</a:t>
            </a:r>
          </a:p>
          <a:p>
            <a:pPr lvl="1"/>
            <a:r>
              <a:rPr lang="en-US" sz="3400" dirty="0" smtClean="0"/>
              <a:t>extended </a:t>
            </a:r>
            <a:r>
              <a:rPr lang="en-US" sz="3400" dirty="0"/>
              <a:t>period of time that lacks an end date</a:t>
            </a:r>
            <a:r>
              <a:rPr lang="en-US" sz="3400" dirty="0" smtClean="0"/>
              <a:t> </a:t>
            </a:r>
          </a:p>
          <a:p>
            <a:endParaRPr lang="en-US" dirty="0"/>
          </a:p>
          <a:p>
            <a:r>
              <a:rPr lang="en-US" sz="3300" b="1" dirty="0" smtClean="0"/>
              <a:t>Short-Term</a:t>
            </a:r>
          </a:p>
          <a:p>
            <a:pPr lvl="1"/>
            <a:r>
              <a:rPr lang="en-US" sz="3400" dirty="0" smtClean="0"/>
              <a:t>regularly </a:t>
            </a:r>
            <a:r>
              <a:rPr lang="en-US" sz="3400" dirty="0"/>
              <a:t>occurring </a:t>
            </a:r>
            <a:r>
              <a:rPr lang="en-US" sz="3400" dirty="0" smtClean="0"/>
              <a:t>service</a:t>
            </a:r>
          </a:p>
          <a:p>
            <a:pPr lvl="1"/>
            <a:r>
              <a:rPr lang="en-US" sz="3400" dirty="0" smtClean="0"/>
              <a:t>finite </a:t>
            </a:r>
            <a:r>
              <a:rPr lang="en-US" sz="3400" dirty="0"/>
              <a:t>amount of time</a:t>
            </a:r>
            <a:endParaRPr lang="en-US" sz="3400" dirty="0" smtClean="0"/>
          </a:p>
          <a:p>
            <a:endParaRPr lang="en-US" dirty="0"/>
          </a:p>
          <a:p>
            <a:r>
              <a:rPr lang="en-US" sz="3300" b="1" dirty="0" smtClean="0"/>
              <a:t>Episodic</a:t>
            </a:r>
          </a:p>
          <a:p>
            <a:pPr lvl="1"/>
            <a:r>
              <a:rPr lang="en-US" sz="3300" dirty="0" smtClean="0"/>
              <a:t>infrequently </a:t>
            </a:r>
            <a:r>
              <a:rPr lang="en-US" sz="3300" dirty="0"/>
              <a:t>occurring </a:t>
            </a:r>
            <a:r>
              <a:rPr lang="en-US" sz="3300" dirty="0" smtClean="0"/>
              <a:t>service</a:t>
            </a:r>
          </a:p>
          <a:p>
            <a:pPr lvl="1"/>
            <a:r>
              <a:rPr lang="en-US" sz="3300" dirty="0" smtClean="0"/>
              <a:t>typically </a:t>
            </a:r>
            <a:r>
              <a:rPr lang="en-US" sz="3300" dirty="0"/>
              <a:t>for a single-day or multiday event. </a:t>
            </a:r>
            <a:endParaRPr lang="en-US" sz="3300" dirty="0" smtClean="0"/>
          </a:p>
          <a:p>
            <a:pPr lvl="1"/>
            <a:r>
              <a:rPr lang="en-US" sz="3300" dirty="0" smtClean="0"/>
              <a:t>maximum </a:t>
            </a:r>
            <a:r>
              <a:rPr lang="en-US" sz="3300" dirty="0"/>
              <a:t>flexibility for potential </a:t>
            </a:r>
            <a:r>
              <a:rPr lang="en-US" sz="3300" dirty="0" smtClean="0"/>
              <a:t>volunteers</a:t>
            </a:r>
            <a:endParaRPr lang="en-US" sz="2800" dirty="0"/>
          </a:p>
          <a:p>
            <a:pPr marL="457200" lvl="1" indent="0">
              <a:buNone/>
            </a:pPr>
            <a:r>
              <a:rPr lang="en-US" dirty="0" smtClean="0"/>
              <a:t>						</a:t>
            </a:r>
            <a:r>
              <a:rPr lang="en-US" dirty="0" smtClean="0"/>
              <a:t>(</a:t>
            </a:r>
            <a:r>
              <a:rPr lang="en-US" dirty="0" smtClean="0"/>
              <a:t>Connors, 2012)</a:t>
            </a:r>
            <a:endParaRPr lang="en-US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0" y="3117239"/>
            <a:ext cx="3017520" cy="209721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Commitment</a:t>
            </a:r>
          </a:p>
          <a:p>
            <a:r>
              <a:rPr lang="en-US" dirty="0"/>
              <a:t>Engagement</a:t>
            </a:r>
          </a:p>
          <a:p>
            <a:r>
              <a:rPr lang="en-US" dirty="0" smtClean="0"/>
              <a:t>Managing Bodies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281345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21285"/>
            <a:ext cx="10515600" cy="1325563"/>
          </a:xfrm>
        </p:spPr>
        <p:txBody>
          <a:bodyPr/>
          <a:lstStyle/>
          <a:p>
            <a:r>
              <a:rPr lang="en-US" dirty="0" smtClean="0"/>
              <a:t>How to get a Win </a:t>
            </a:r>
            <a:r>
              <a:rPr lang="en-US" dirty="0" err="1" smtClean="0"/>
              <a:t>Win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75485" y="1446848"/>
            <a:ext cx="3886200" cy="5276216"/>
          </a:xfrm>
        </p:spPr>
        <p:txBody>
          <a:bodyPr>
            <a:normAutofit/>
          </a:bodyPr>
          <a:lstStyle/>
          <a:p>
            <a:r>
              <a:rPr lang="en-US" dirty="0" smtClean="0"/>
              <a:t>Managing Bodies</a:t>
            </a:r>
          </a:p>
          <a:p>
            <a:pPr lvl="1"/>
            <a:r>
              <a:rPr lang="en-US" dirty="0" smtClean="0"/>
              <a:t>Superficial</a:t>
            </a:r>
          </a:p>
          <a:p>
            <a:pPr lvl="1"/>
            <a:r>
              <a:rPr lang="en-US" dirty="0" smtClean="0"/>
              <a:t>Reactive</a:t>
            </a:r>
          </a:p>
          <a:p>
            <a:endParaRPr lang="en-US" dirty="0" smtClean="0"/>
          </a:p>
          <a:p>
            <a:r>
              <a:rPr lang="en-US" dirty="0" smtClean="0"/>
              <a:t>Engagement</a:t>
            </a:r>
          </a:p>
          <a:p>
            <a:pPr lvl="1"/>
            <a:r>
              <a:rPr lang="en-US" dirty="0" smtClean="0"/>
              <a:t>Personal</a:t>
            </a:r>
          </a:p>
          <a:p>
            <a:pPr lvl="1"/>
            <a:r>
              <a:rPr lang="en-US" dirty="0" smtClean="0"/>
              <a:t>Genuine </a:t>
            </a:r>
          </a:p>
          <a:p>
            <a:pPr lvl="1"/>
            <a:r>
              <a:rPr lang="en-US" dirty="0" smtClean="0"/>
              <a:t>Document</a:t>
            </a:r>
          </a:p>
          <a:p>
            <a:pPr lvl="1"/>
            <a:r>
              <a:rPr lang="en-US" dirty="0" smtClean="0"/>
              <a:t>Listen</a:t>
            </a:r>
          </a:p>
          <a:p>
            <a:pPr lvl="1"/>
            <a:r>
              <a:rPr lang="en-US" dirty="0" smtClean="0"/>
              <a:t>Quick Start</a:t>
            </a:r>
          </a:p>
          <a:p>
            <a:r>
              <a:rPr lang="en-US" dirty="0" smtClean="0"/>
              <a:t>Commitment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570552" cy="68580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716966" y="6488668"/>
            <a:ext cx="491448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https://www.youtube.com/watch?v=Q_EJVXRCz3s</a:t>
            </a:r>
          </a:p>
        </p:txBody>
      </p:sp>
    </p:spTree>
    <p:extLst>
      <p:ext uri="{BB962C8B-B14F-4D97-AF65-F5344CB8AC3E}">
        <p14:creationId xmlns:p14="http://schemas.microsoft.com/office/powerpoint/2010/main" val="113327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Recruitment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6756" y="1690688"/>
            <a:ext cx="8166315" cy="4351338"/>
          </a:xfrm>
        </p:spPr>
        <p:txBody>
          <a:bodyPr/>
          <a:lstStyle/>
          <a:p>
            <a:endParaRPr lang="en-US" dirty="0" smtClean="0"/>
          </a:p>
          <a:p>
            <a:r>
              <a:rPr lang="en-US" dirty="0">
                <a:hlinkClick r:id="rId2"/>
              </a:rPr>
              <a:t>https://</a:t>
            </a:r>
            <a:r>
              <a:rPr lang="en-US" dirty="0" smtClean="0">
                <a:hlinkClick r:id="rId2"/>
              </a:rPr>
              <a:t>www.youtube.com/watch?v=naXpI6H6p0A</a:t>
            </a:r>
            <a:r>
              <a:rPr lang="en-US" dirty="0" smtClean="0"/>
              <a:t> </a:t>
            </a:r>
            <a:endParaRPr lang="en-US" dirty="0"/>
          </a:p>
          <a:p>
            <a:endParaRPr lang="en-US" dirty="0" smtClean="0"/>
          </a:p>
          <a:p>
            <a:r>
              <a:rPr lang="en-US" dirty="0" smtClean="0"/>
              <a:t>Why </a:t>
            </a:r>
            <a:r>
              <a:rPr lang="en-US" dirty="0"/>
              <a:t>does your site need volunteers? </a:t>
            </a:r>
            <a:endParaRPr lang="en-US" dirty="0" smtClean="0"/>
          </a:p>
          <a:p>
            <a:endParaRPr lang="en-US" dirty="0"/>
          </a:p>
          <a:p>
            <a:endParaRPr lang="en-US" dirty="0"/>
          </a:p>
          <a:p>
            <a:r>
              <a:rPr lang="en-US" dirty="0" smtClean="0"/>
              <a:t>What does your site do to attract volunteers?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20602" y="3332135"/>
            <a:ext cx="3805667" cy="29577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203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Recruitment Strategies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6241" y="1531156"/>
            <a:ext cx="10515600" cy="4849495"/>
          </a:xfrm>
        </p:spPr>
        <p:txBody>
          <a:bodyPr>
            <a:normAutofit fontScale="92500" lnSpcReduction="10000"/>
          </a:bodyPr>
          <a:lstStyle/>
          <a:p>
            <a:r>
              <a:rPr lang="en-US" sz="3900" dirty="0" smtClean="0">
                <a:solidFill>
                  <a:schemeClr val="accent2"/>
                </a:solidFill>
              </a:rPr>
              <a:t>Plan for the volunteer positions you want to fill </a:t>
            </a:r>
          </a:p>
          <a:p>
            <a:r>
              <a:rPr lang="en-US" dirty="0" smtClean="0"/>
              <a:t>Ensure all volunteers and staff know how to share information</a:t>
            </a:r>
          </a:p>
          <a:p>
            <a:pPr lvl="1"/>
            <a:r>
              <a:rPr lang="en-US" dirty="0" smtClean="0"/>
              <a:t>Elevator speech</a:t>
            </a:r>
          </a:p>
          <a:p>
            <a:pPr lvl="2"/>
            <a:r>
              <a:rPr lang="en-US" dirty="0" smtClean="0"/>
              <a:t>About site and site needs </a:t>
            </a:r>
          </a:p>
          <a:p>
            <a:pPr lvl="2"/>
            <a:r>
              <a:rPr lang="en-US" dirty="0" smtClean="0"/>
              <a:t>Upcoming events or activities to join</a:t>
            </a:r>
          </a:p>
          <a:p>
            <a:pPr lvl="2"/>
            <a:r>
              <a:rPr lang="en-US" dirty="0" smtClean="0"/>
              <a:t>Type of volunteer interest</a:t>
            </a:r>
          </a:p>
          <a:p>
            <a:pPr lvl="1"/>
            <a:r>
              <a:rPr lang="en-US" dirty="0" smtClean="0"/>
              <a:t>Materials </a:t>
            </a:r>
          </a:p>
          <a:p>
            <a:pPr lvl="2"/>
            <a:r>
              <a:rPr lang="en-US" dirty="0" smtClean="0"/>
              <a:t>Business card</a:t>
            </a:r>
          </a:p>
          <a:p>
            <a:pPr lvl="2"/>
            <a:r>
              <a:rPr lang="en-US" dirty="0" smtClean="0"/>
              <a:t>Web link</a:t>
            </a:r>
          </a:p>
          <a:p>
            <a:pPr lvl="2"/>
            <a:r>
              <a:rPr lang="en-US" dirty="0" smtClean="0"/>
              <a:t>Flyer</a:t>
            </a:r>
          </a:p>
          <a:p>
            <a:pPr lvl="1"/>
            <a:r>
              <a:rPr lang="en-US" dirty="0" smtClean="0"/>
              <a:t>Protocol for following up </a:t>
            </a:r>
          </a:p>
          <a:p>
            <a:pPr lvl="2"/>
            <a:r>
              <a:rPr lang="en-US" dirty="0" smtClean="0"/>
              <a:t>Who to contact for more information</a:t>
            </a:r>
          </a:p>
          <a:p>
            <a:pPr lvl="2"/>
            <a:r>
              <a:rPr lang="en-US" dirty="0" smtClean="0"/>
              <a:t>What are options for visiting the  site and meeting staff and volunteers</a:t>
            </a:r>
          </a:p>
          <a:p>
            <a:pPr lvl="2"/>
            <a:r>
              <a:rPr lang="en-US" dirty="0" smtClean="0"/>
              <a:t>When </a:t>
            </a:r>
          </a:p>
        </p:txBody>
      </p:sp>
    </p:spTree>
    <p:extLst>
      <p:ext uri="{BB962C8B-B14F-4D97-AF65-F5344CB8AC3E}">
        <p14:creationId xmlns:p14="http://schemas.microsoft.com/office/powerpoint/2010/main" val="414983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309</TotalTime>
  <Words>732</Words>
  <Application>Microsoft Office PowerPoint</Application>
  <PresentationFormat>Widescreen</PresentationFormat>
  <Paragraphs>187</Paragraphs>
  <Slides>25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9" baseType="lpstr">
      <vt:lpstr>Arial</vt:lpstr>
      <vt:lpstr>Calibri</vt:lpstr>
      <vt:lpstr>Calibri Light</vt:lpstr>
      <vt:lpstr>Office Theme</vt:lpstr>
      <vt:lpstr>Growing and Guiding Volunteer Relationships</vt:lpstr>
      <vt:lpstr>Overview of Volunteers</vt:lpstr>
      <vt:lpstr>Why People Volunteer</vt:lpstr>
      <vt:lpstr>Organizations depend on volunteers</vt:lpstr>
      <vt:lpstr>So you need some volunteers</vt:lpstr>
      <vt:lpstr>Types of Volunteers (in organizations)</vt:lpstr>
      <vt:lpstr>How to get a Win Win</vt:lpstr>
      <vt:lpstr>Recruitment</vt:lpstr>
      <vt:lpstr>Recruitment Strategies</vt:lpstr>
      <vt:lpstr>PowerPoint Presentation</vt:lpstr>
      <vt:lpstr>So you got some volunteers</vt:lpstr>
      <vt:lpstr>Training</vt:lpstr>
      <vt:lpstr>Considerations </vt:lpstr>
      <vt:lpstr>So you need some volunteers</vt:lpstr>
      <vt:lpstr>Which of these does your site do?  </vt:lpstr>
      <vt:lpstr>Management to Enrich the VOLUNTEER experience</vt:lpstr>
      <vt:lpstr>Think Pair Share</vt:lpstr>
      <vt:lpstr>Volunteer Feedback and Coaching</vt:lpstr>
      <vt:lpstr>Difficult Conversations</vt:lpstr>
      <vt:lpstr>Constructing Policies</vt:lpstr>
      <vt:lpstr>Examples – “Round the Edges”</vt:lpstr>
      <vt:lpstr>Policies &amp; Procedures</vt:lpstr>
      <vt:lpstr>Policy Development Checklist</vt:lpstr>
      <vt:lpstr>Volunteers at your site</vt:lpstr>
      <vt:lpstr>And what! </vt:lpstr>
    </vt:vector>
  </TitlesOfParts>
  <Company>Hewlett-Packard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Krista</dc:creator>
  <cp:lastModifiedBy>YETC</cp:lastModifiedBy>
  <cp:revision>35</cp:revision>
  <dcterms:created xsi:type="dcterms:W3CDTF">2015-03-18T13:36:30Z</dcterms:created>
  <dcterms:modified xsi:type="dcterms:W3CDTF">2015-03-18T22:52:44Z</dcterms:modified>
</cp:coreProperties>
</file>